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12188825"/>
  <p:notesSz cx="6858000" cy="9144000"/>
  <p:embeddedFontLst>
    <p:embeddedFont>
      <p:font typeface="Aldrich"/>
      <p:regular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font" Target="fonts/Aldrich-regular.fntdata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" name="Shape 10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5" name="Shape 175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" name="Shape 183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" name="Shape 190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7" name="Shape 19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4" name="Shape 204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1" name="Shape 211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" name="Shape 218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5" name="Shape 22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" name="Shape 10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" name="Shape 11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" name="Shape 131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" name="Shape 146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" name="Shape 160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7516443" y="4145281"/>
            <a:ext cx="4686117" cy="2731406"/>
            <a:chOff x="5638800" y="3108960"/>
            <a:chExt cx="3515503" cy="2048554"/>
          </a:xfrm>
        </p:grpSpPr>
        <p:cxnSp>
          <p:nvCxnSpPr>
            <p:cNvPr id="21" name="Shape 21"/>
            <p:cNvCxnSpPr/>
            <p:nvPr/>
          </p:nvCxnSpPr>
          <p:spPr>
            <a:xfrm flipH="1" rot="10800000">
              <a:off x="5638800" y="3108960"/>
              <a:ext cx="3515503" cy="2037115"/>
            </a:xfrm>
            <a:prstGeom prst="straightConnector1">
              <a:avLst/>
            </a:prstGeom>
            <a:noFill/>
            <a:ln cap="flat" cmpd="sng" w="38100">
              <a:solidFill>
                <a:srgbClr val="007272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22" name="Shape 22"/>
            <p:cNvCxnSpPr/>
            <p:nvPr/>
          </p:nvCxnSpPr>
          <p:spPr>
            <a:xfrm flipH="1" rot="10800000">
              <a:off x="6004642" y="3333749"/>
              <a:ext cx="3149660" cy="1823764"/>
            </a:xfrm>
            <a:prstGeom prst="straightConnector1">
              <a:avLst/>
            </a:prstGeom>
            <a:noFill/>
            <a:ln cap="flat" cmpd="sng" w="28575">
              <a:solidFill>
                <a:srgbClr val="007272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23" name="Shape 23"/>
            <p:cNvCxnSpPr/>
            <p:nvPr/>
          </p:nvCxnSpPr>
          <p:spPr>
            <a:xfrm flipH="1" rot="10800000">
              <a:off x="6388342" y="3549890"/>
              <a:ext cx="2765960" cy="1600149"/>
            </a:xfrm>
            <a:prstGeom prst="straightConnector1">
              <a:avLst/>
            </a:prstGeom>
            <a:noFill/>
            <a:ln cap="flat" cmpd="sng" w="25400">
              <a:solidFill>
                <a:srgbClr val="004C4C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  <p:grpSp>
        <p:nvGrpSpPr>
          <p:cNvPr id="24" name="Shape 24"/>
          <p:cNvGrpSpPr/>
          <p:nvPr/>
        </p:nvGrpSpPr>
        <p:grpSpPr>
          <a:xfrm>
            <a:off x="-8915" y="6057148"/>
            <a:ext cx="5498725" cy="820207"/>
            <a:chOff x="-6688" y="4553748"/>
            <a:chExt cx="4125118" cy="615155"/>
          </a:xfrm>
        </p:grpSpPr>
        <p:sp>
          <p:nvSpPr>
            <p:cNvPr id="25" name="Shape 25"/>
            <p:cNvSpPr/>
            <p:nvPr/>
          </p:nvSpPr>
          <p:spPr>
            <a:xfrm rot="-5400000">
              <a:off x="1754302" y="2802395"/>
              <a:ext cx="612775" cy="4115481"/>
            </a:xfrm>
            <a:custGeom>
              <a:pathLst>
                <a:path extrusionOk="0" h="120000" w="120000">
                  <a:moveTo>
                    <a:pt x="0" y="120000"/>
                  </a:moveTo>
                  <a:lnTo>
                    <a:pt x="120000" y="92735"/>
                  </a:lnTo>
                  <a:lnTo>
                    <a:pt x="120000" y="0"/>
                  </a:lnTo>
                </a:path>
              </a:pathLst>
            </a:custGeom>
            <a:noFill/>
            <a:ln cap="flat" cmpd="sng" w="38100">
              <a:solidFill>
                <a:srgbClr val="00727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Shape 26"/>
            <p:cNvSpPr/>
            <p:nvPr/>
          </p:nvSpPr>
          <p:spPr>
            <a:xfrm rot="-5400000">
              <a:off x="1604659" y="3152814"/>
              <a:ext cx="410750" cy="3621427"/>
            </a:xfrm>
            <a:custGeom>
              <a:pathLst>
                <a:path extrusionOk="0" h="120000" w="120000">
                  <a:moveTo>
                    <a:pt x="0" y="119999"/>
                  </a:moveTo>
                  <a:lnTo>
                    <a:pt x="120000" y="99350"/>
                  </a:lnTo>
                  <a:cubicBezTo>
                    <a:pt x="119885" y="68437"/>
                    <a:pt x="118711" y="30912"/>
                    <a:pt x="118596" y="0"/>
                  </a:cubicBezTo>
                </a:path>
              </a:pathLst>
            </a:custGeom>
            <a:noFill/>
            <a:ln cap="flat" cmpd="sng" w="28575">
              <a:solidFill>
                <a:srgbClr val="00727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1462307" y="3453376"/>
              <a:ext cx="241767" cy="3179760"/>
            </a:xfrm>
            <a:custGeom>
              <a:pathLst>
                <a:path extrusionOk="0" h="120000" w="120000">
                  <a:moveTo>
                    <a:pt x="0" y="120000"/>
                  </a:moveTo>
                  <a:lnTo>
                    <a:pt x="118585" y="106399"/>
                  </a:lnTo>
                  <a:cubicBezTo>
                    <a:pt x="118454" y="73489"/>
                    <a:pt x="120124" y="32910"/>
                    <a:pt x="119993" y="0"/>
                  </a:cubicBezTo>
                </a:path>
              </a:pathLst>
            </a:custGeom>
            <a:noFill/>
            <a:ln cap="flat" cmpd="sng" w="25400">
              <a:solidFill>
                <a:srgbClr val="004C4C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" name="Shape 28"/>
          <p:cNvSpPr txBox="1"/>
          <p:nvPr>
            <p:ph type="ctrTitle"/>
          </p:nvPr>
        </p:nvSpPr>
        <p:spPr>
          <a:xfrm>
            <a:off x="1625175" y="584200"/>
            <a:ext cx="8735325" cy="2000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Calibri"/>
              <a:buNone/>
              <a:defRPr b="0" i="0" sz="5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subTitle"/>
          </p:nvPr>
        </p:nvSpPr>
        <p:spPr>
          <a:xfrm>
            <a:off x="1625175" y="2616200"/>
            <a:ext cx="8735325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ctr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ctr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ctr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ctr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ctr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ctr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ctr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ctr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1218882" y="6356351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3453501" y="6356351"/>
            <a:ext cx="528182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10563649" y="6356351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rIns="121875" tIns="6092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Title and Vertical 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1218883" y="274637"/>
            <a:ext cx="10360500" cy="12239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90" name="Shape 90"/>
          <p:cNvSpPr txBox="1"/>
          <p:nvPr>
            <p:ph idx="1" type="body"/>
          </p:nvPr>
        </p:nvSpPr>
        <p:spPr>
          <a:xfrm rot="5400000">
            <a:off x="4167997" y="-1247317"/>
            <a:ext cx="4462272" cy="103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26947" lvl="0" marL="304747" marR="0" rtl="0" algn="l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19273" lvl="1" marL="609493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39540" lvl="2" marL="91424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39487" lvl="3" marL="121898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39432" lvl="4" marL="1523733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3" lvl="7" marL="2437973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0" type="dt"/>
          </p:nvPr>
        </p:nvSpPr>
        <p:spPr>
          <a:xfrm>
            <a:off x="1218882" y="6356351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1" type="ftr"/>
          </p:nvPr>
        </p:nvSpPr>
        <p:spPr>
          <a:xfrm>
            <a:off x="3453501" y="6356351"/>
            <a:ext cx="528182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2" type="sldNum"/>
          </p:nvPr>
        </p:nvSpPr>
        <p:spPr>
          <a:xfrm>
            <a:off x="10563649" y="6356351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rIns="121875" tIns="6092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Vertical Title and 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 rot="5400000">
            <a:off x="7414141" y="2006957"/>
            <a:ext cx="5588000" cy="27424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96" name="Shape 96"/>
          <p:cNvSpPr txBox="1"/>
          <p:nvPr>
            <p:ph idx="1" type="body"/>
          </p:nvPr>
        </p:nvSpPr>
        <p:spPr>
          <a:xfrm rot="5400000">
            <a:off x="2132316" y="-329234"/>
            <a:ext cx="5588000" cy="74148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26947" lvl="0" marL="304747" marR="0" rtl="0" algn="l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19273" lvl="1" marL="609493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39540" lvl="2" marL="91424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39487" lvl="3" marL="121898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39432" lvl="4" marL="1523733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3" lvl="7" marL="2437973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0" type="dt"/>
          </p:nvPr>
        </p:nvSpPr>
        <p:spPr>
          <a:xfrm>
            <a:off x="1218882" y="6356351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1" type="ftr"/>
          </p:nvPr>
        </p:nvSpPr>
        <p:spPr>
          <a:xfrm>
            <a:off x="3453501" y="6356351"/>
            <a:ext cx="528182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10563649" y="6356351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rIns="121875" tIns="6092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1218883" y="274637"/>
            <a:ext cx="10360500" cy="12239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1218883" y="1701797"/>
            <a:ext cx="10360500" cy="44622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26947" lvl="0" marL="304747" marR="0" rtl="0" algn="l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19273" lvl="1" marL="609493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39540" lvl="2" marL="91424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39487" lvl="3" marL="121898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39432" lvl="4" marL="1523733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3" lvl="7" marL="2437973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0" type="dt"/>
          </p:nvPr>
        </p:nvSpPr>
        <p:spPr>
          <a:xfrm>
            <a:off x="1218882" y="6356351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1" type="ftr"/>
          </p:nvPr>
        </p:nvSpPr>
        <p:spPr>
          <a:xfrm>
            <a:off x="3453501" y="6356351"/>
            <a:ext cx="528182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10563649" y="6356351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rIns="121875" tIns="6092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wo Conte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1218883" y="274637"/>
            <a:ext cx="10360500" cy="12239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1218883" y="1706880"/>
            <a:ext cx="5078676" cy="4465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26947" lvl="0" marL="304747" marR="0" rtl="0" algn="l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19273" lvl="1" marL="609493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39540" lvl="2" marL="91424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39487" lvl="3" marL="121898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39432" lvl="4" marL="1523733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3" lvl="7" marL="2437973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2" type="body"/>
          </p:nvPr>
        </p:nvSpPr>
        <p:spPr>
          <a:xfrm>
            <a:off x="6500707" y="1706880"/>
            <a:ext cx="5078676" cy="4465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26947" lvl="0" marL="304747" marR="0" rtl="0" algn="l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19273" lvl="1" marL="609493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39540" lvl="2" marL="91424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39487" lvl="3" marL="121898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39432" lvl="4" marL="1523733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3" lvl="7" marL="2437973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0" type="dt"/>
          </p:nvPr>
        </p:nvSpPr>
        <p:spPr>
          <a:xfrm>
            <a:off x="1218882" y="6356351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1" type="ftr"/>
          </p:nvPr>
        </p:nvSpPr>
        <p:spPr>
          <a:xfrm>
            <a:off x="3453501" y="6356351"/>
            <a:ext cx="528182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10563649" y="6356351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rIns="121875" tIns="6092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Shape 47"/>
          <p:cNvGrpSpPr/>
          <p:nvPr/>
        </p:nvGrpSpPr>
        <p:grpSpPr>
          <a:xfrm>
            <a:off x="7516443" y="4145281"/>
            <a:ext cx="4686117" cy="2731406"/>
            <a:chOff x="5638800" y="3108960"/>
            <a:chExt cx="3515503" cy="2048554"/>
          </a:xfrm>
        </p:grpSpPr>
        <p:cxnSp>
          <p:nvCxnSpPr>
            <p:cNvPr id="48" name="Shape 48"/>
            <p:cNvCxnSpPr/>
            <p:nvPr/>
          </p:nvCxnSpPr>
          <p:spPr>
            <a:xfrm flipH="1" rot="10800000">
              <a:off x="5638800" y="3108960"/>
              <a:ext cx="3515503" cy="2037115"/>
            </a:xfrm>
            <a:prstGeom prst="straightConnector1">
              <a:avLst/>
            </a:prstGeom>
            <a:noFill/>
            <a:ln cap="flat" cmpd="sng" w="38100">
              <a:solidFill>
                <a:srgbClr val="007272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49" name="Shape 49"/>
            <p:cNvCxnSpPr/>
            <p:nvPr/>
          </p:nvCxnSpPr>
          <p:spPr>
            <a:xfrm flipH="1" rot="10800000">
              <a:off x="6004642" y="3333749"/>
              <a:ext cx="3149660" cy="1823764"/>
            </a:xfrm>
            <a:prstGeom prst="straightConnector1">
              <a:avLst/>
            </a:prstGeom>
            <a:noFill/>
            <a:ln cap="flat" cmpd="sng" w="28575">
              <a:solidFill>
                <a:srgbClr val="007272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50" name="Shape 50"/>
            <p:cNvCxnSpPr/>
            <p:nvPr/>
          </p:nvCxnSpPr>
          <p:spPr>
            <a:xfrm flipH="1" rot="10800000">
              <a:off x="6388342" y="3549890"/>
              <a:ext cx="2765960" cy="1600149"/>
            </a:xfrm>
            <a:prstGeom prst="straightConnector1">
              <a:avLst/>
            </a:prstGeom>
            <a:noFill/>
            <a:ln cap="flat" cmpd="sng" w="25400">
              <a:solidFill>
                <a:srgbClr val="004C4C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  <p:sp>
        <p:nvSpPr>
          <p:cNvPr id="51" name="Shape 51"/>
          <p:cNvSpPr txBox="1"/>
          <p:nvPr>
            <p:ph type="title"/>
          </p:nvPr>
        </p:nvSpPr>
        <p:spPr>
          <a:xfrm>
            <a:off x="1625176" y="2209800"/>
            <a:ext cx="8938472" cy="276433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Calibri"/>
              <a:buNone/>
              <a:defRPr b="0" i="0" sz="5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1625175" y="4951266"/>
            <a:ext cx="7069519" cy="12209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0" type="dt"/>
          </p:nvPr>
        </p:nvSpPr>
        <p:spPr>
          <a:xfrm>
            <a:off x="1218882" y="6356351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1" type="ftr"/>
          </p:nvPr>
        </p:nvSpPr>
        <p:spPr>
          <a:xfrm>
            <a:off x="3453501" y="6356351"/>
            <a:ext cx="528182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10563649" y="6356351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rIns="121875" tIns="6092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Comparison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x="1218883" y="274637"/>
            <a:ext cx="10360500" cy="12239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1218883" y="1701800"/>
            <a:ext cx="5082739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2" type="body"/>
          </p:nvPr>
        </p:nvSpPr>
        <p:spPr>
          <a:xfrm>
            <a:off x="1218883" y="2717800"/>
            <a:ext cx="5078676" cy="3454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26947" lvl="0" marL="304747" marR="0" rtl="0" algn="l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19273" lvl="1" marL="609493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39540" lvl="2" marL="91424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39487" lvl="3" marL="121898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39432" lvl="4" marL="1523733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3" lvl="7" marL="2437973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3" type="body"/>
          </p:nvPr>
        </p:nvSpPr>
        <p:spPr>
          <a:xfrm>
            <a:off x="6496644" y="1701800"/>
            <a:ext cx="5082739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4" type="body"/>
          </p:nvPr>
        </p:nvSpPr>
        <p:spPr>
          <a:xfrm>
            <a:off x="6500707" y="2717800"/>
            <a:ext cx="5078676" cy="3454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26947" lvl="0" marL="304747" marR="0" rtl="0" algn="l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19273" lvl="1" marL="609493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39540" lvl="2" marL="91424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39487" lvl="3" marL="121898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39432" lvl="4" marL="1523733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3" lvl="7" marL="2437973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1218882" y="6356351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3453501" y="6356351"/>
            <a:ext cx="528182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10563649" y="6356351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rIns="121875" tIns="6092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1218883" y="274637"/>
            <a:ext cx="10360500" cy="12239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7" name="Shape 67"/>
          <p:cNvSpPr txBox="1"/>
          <p:nvPr>
            <p:ph idx="10" type="dt"/>
          </p:nvPr>
        </p:nvSpPr>
        <p:spPr>
          <a:xfrm>
            <a:off x="1218882" y="6356351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1" type="ftr"/>
          </p:nvPr>
        </p:nvSpPr>
        <p:spPr>
          <a:xfrm>
            <a:off x="3453501" y="6356351"/>
            <a:ext cx="528182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10563649" y="6356351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rIns="121875" tIns="6092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0" type="dt"/>
          </p:nvPr>
        </p:nvSpPr>
        <p:spPr>
          <a:xfrm>
            <a:off x="1218882" y="6356351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1" type="ftr"/>
          </p:nvPr>
        </p:nvSpPr>
        <p:spPr>
          <a:xfrm>
            <a:off x="3453501" y="6356351"/>
            <a:ext cx="528182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10563649" y="6356351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rIns="121875" tIns="6092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Content with Ca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1218882" y="1701800"/>
            <a:ext cx="4062941" cy="24383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Calibri"/>
              <a:buNone/>
              <a:defRPr b="0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1218882" y="4241800"/>
            <a:ext cx="4062941" cy="1930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2" type="body"/>
          </p:nvPr>
        </p:nvSpPr>
        <p:spPr>
          <a:xfrm>
            <a:off x="5484971" y="584200"/>
            <a:ext cx="6094413" cy="5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26947" lvl="0" marL="304747" marR="0" rtl="0" algn="l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19273" lvl="1" marL="609493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39540" lvl="2" marL="91424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39487" lvl="3" marL="121898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39432" lvl="4" marL="1523733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3" lvl="7" marL="2437973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0" type="dt"/>
          </p:nvPr>
        </p:nvSpPr>
        <p:spPr>
          <a:xfrm>
            <a:off x="1218882" y="6356351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1" type="ftr"/>
          </p:nvPr>
        </p:nvSpPr>
        <p:spPr>
          <a:xfrm>
            <a:off x="3453501" y="6356351"/>
            <a:ext cx="528182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10563649" y="6356351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rIns="121875" tIns="6092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Picture with Ca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1218882" y="1701800"/>
            <a:ext cx="4062941" cy="24383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Calibri"/>
              <a:buNone/>
              <a:defRPr b="0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1218882" y="4241800"/>
            <a:ext cx="4062941" cy="1930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descr="An empty placeholder to add an image. Click on the placeholder and select the image that you wish to add." id="84" name="Shape 84"/>
          <p:cNvSpPr/>
          <p:nvPr>
            <p:ph idx="2" type="pic"/>
          </p:nvPr>
        </p:nvSpPr>
        <p:spPr>
          <a:xfrm>
            <a:off x="5484971" y="584200"/>
            <a:ext cx="6094413" cy="5588000"/>
          </a:xfrm>
          <a:prstGeom prst="rect">
            <a:avLst/>
          </a:prstGeom>
          <a:noFill/>
          <a:ln cap="flat" cmpd="sng" w="12700">
            <a:solidFill>
              <a:srgbClr val="3F3F3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3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0" type="dt"/>
          </p:nvPr>
        </p:nvSpPr>
        <p:spPr>
          <a:xfrm>
            <a:off x="1218882" y="6356351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1" type="ftr"/>
          </p:nvPr>
        </p:nvSpPr>
        <p:spPr>
          <a:xfrm>
            <a:off x="3453501" y="6356351"/>
            <a:ext cx="528182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10563649" y="6356351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rIns="121875" tIns="6092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00000"/>
            </a:gs>
            <a:gs pos="85000">
              <a:srgbClr val="0D172F"/>
            </a:gs>
            <a:gs pos="100000">
              <a:srgbClr val="122041"/>
            </a:gs>
          </a:gsLst>
          <a:lin ang="36000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-15869" y="-3173"/>
            <a:ext cx="819993" cy="5229225"/>
            <a:chOff x="-11905" y="-2380"/>
            <a:chExt cx="615155" cy="3921919"/>
          </a:xfrm>
        </p:grpSpPr>
        <p:sp>
          <p:nvSpPr>
            <p:cNvPr id="11" name="Shape 11"/>
            <p:cNvSpPr/>
            <p:nvPr/>
          </p:nvSpPr>
          <p:spPr>
            <a:xfrm>
              <a:off x="-9526" y="0"/>
              <a:ext cx="612775" cy="3919538"/>
            </a:xfrm>
            <a:custGeom>
              <a:pathLst>
                <a:path extrusionOk="0" h="120000" w="120000">
                  <a:moveTo>
                    <a:pt x="0" y="120000"/>
                  </a:moveTo>
                  <a:lnTo>
                    <a:pt x="120000" y="91373"/>
                  </a:lnTo>
                  <a:lnTo>
                    <a:pt x="120000" y="0"/>
                  </a:lnTo>
                </a:path>
              </a:pathLst>
            </a:custGeom>
            <a:noFill/>
            <a:ln cap="flat" cmpd="sng" w="38100">
              <a:solidFill>
                <a:srgbClr val="00727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Shape 12"/>
            <p:cNvSpPr/>
            <p:nvPr/>
          </p:nvSpPr>
          <p:spPr>
            <a:xfrm>
              <a:off x="-11905" y="0"/>
              <a:ext cx="410750" cy="3421856"/>
            </a:xfrm>
            <a:custGeom>
              <a:pathLst>
                <a:path extrusionOk="0" h="120000" w="120000">
                  <a:moveTo>
                    <a:pt x="0" y="120000"/>
                  </a:moveTo>
                  <a:lnTo>
                    <a:pt x="120000" y="98146"/>
                  </a:lnTo>
                  <a:lnTo>
                    <a:pt x="119656" y="0"/>
                  </a:lnTo>
                </a:path>
              </a:pathLst>
            </a:custGeom>
            <a:noFill/>
            <a:ln cap="flat" cmpd="sng" w="28575">
              <a:solidFill>
                <a:srgbClr val="007272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Shape 13"/>
            <p:cNvSpPr/>
            <p:nvPr/>
          </p:nvSpPr>
          <p:spPr>
            <a:xfrm>
              <a:off x="-7144" y="-2380"/>
              <a:ext cx="238918" cy="2976561"/>
            </a:xfrm>
            <a:custGeom>
              <a:pathLst>
                <a:path extrusionOk="0" h="120000" w="120000">
                  <a:moveTo>
                    <a:pt x="0" y="120000"/>
                  </a:moveTo>
                  <a:lnTo>
                    <a:pt x="119999" y="105470"/>
                  </a:lnTo>
                  <a:cubicBezTo>
                    <a:pt x="119866" y="70313"/>
                    <a:pt x="119734" y="35156"/>
                    <a:pt x="119601" y="0"/>
                  </a:cubicBezTo>
                </a:path>
              </a:pathLst>
            </a:custGeom>
            <a:noFill/>
            <a:ln cap="flat" cmpd="sng" w="25400">
              <a:solidFill>
                <a:srgbClr val="004C4C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Shape 14"/>
          <p:cNvSpPr txBox="1"/>
          <p:nvPr>
            <p:ph type="title"/>
          </p:nvPr>
        </p:nvSpPr>
        <p:spPr>
          <a:xfrm>
            <a:off x="1218883" y="274637"/>
            <a:ext cx="10360500" cy="12239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x="1218883" y="1701797"/>
            <a:ext cx="10360500" cy="44622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26947" lvl="0" marL="304747" marR="0" rtl="0" algn="l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19273" lvl="1" marL="609493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39540" lvl="2" marL="91424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39487" lvl="3" marL="121898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39432" lvl="4" marL="1523733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9380" lvl="5" marL="182848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9326" lvl="6" marL="2133227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9273" lvl="7" marL="2437973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9219" lvl="8" marL="2742720" marR="0" rtl="0" algn="l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0" type="dt"/>
          </p:nvPr>
        </p:nvSpPr>
        <p:spPr>
          <a:xfrm>
            <a:off x="1218882" y="6356351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1" type="ftr"/>
          </p:nvPr>
        </p:nvSpPr>
        <p:spPr>
          <a:xfrm>
            <a:off x="3453501" y="6356351"/>
            <a:ext cx="528182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592" lvl="1" marL="60949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487" lvl="2" marL="121898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380" lvl="3" marL="182848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273" lvl="4" marL="243797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167" lvl="5" marL="304746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060" lvl="6" marL="365696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953" lvl="7" marL="4266453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846" lvl="8" marL="4875947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10563649" y="6356351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rIns="121875" tIns="6092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10.png"/><Relationship Id="rId5" Type="http://schemas.openxmlformats.org/officeDocument/2006/relationships/image" Target="../media/image8.jpg"/><Relationship Id="rId6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ctrTitle"/>
          </p:nvPr>
        </p:nvSpPr>
        <p:spPr>
          <a:xfrm>
            <a:off x="1625225" y="584200"/>
            <a:ext cx="8735400" cy="20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rIns="121875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>
                <a:latin typeface="Aldrich"/>
                <a:ea typeface="Aldrich"/>
                <a:cs typeface="Aldrich"/>
                <a:sym typeface="Aldrich"/>
              </a:rPr>
              <a:t>Omega Corp.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>
                <a:latin typeface="Aldrich"/>
                <a:ea typeface="Aldrich"/>
                <a:cs typeface="Aldrich"/>
                <a:sym typeface="Aldrich"/>
              </a:rPr>
              <a:t>Project 026</a:t>
            </a:r>
          </a:p>
        </p:txBody>
      </p:sp>
      <p:sp>
        <p:nvSpPr>
          <p:cNvPr id="105" name="Shape 105"/>
          <p:cNvSpPr txBox="1"/>
          <p:nvPr>
            <p:ph idx="1" type="subTitle"/>
          </p:nvPr>
        </p:nvSpPr>
        <p:spPr>
          <a:xfrm>
            <a:off x="1625213" y="3230775"/>
            <a:ext cx="8735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rIns="121875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lang="en-US"/>
              <a:t>Group: Omega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lang="en-US"/>
              <a:t>TA: Mike Hegedus</a:t>
            </a: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3965750" y="198800"/>
            <a:ext cx="4257300" cy="783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Rough Circuit </a:t>
            </a:r>
          </a:p>
        </p:txBody>
      </p:sp>
      <p:pic>
        <p:nvPicPr>
          <p:cNvPr id="178" name="Shape 178"/>
          <p:cNvPicPr preferRelativeResize="0"/>
          <p:nvPr/>
        </p:nvPicPr>
        <p:blipFill rotWithShape="1">
          <a:blip r:embed="rId3">
            <a:alphaModFix/>
          </a:blip>
          <a:srcRect b="14612" l="16612" r="15498" t="19180"/>
          <a:stretch/>
        </p:blipFill>
        <p:spPr>
          <a:xfrm>
            <a:off x="3190475" y="1203999"/>
            <a:ext cx="5807877" cy="4231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/>
        </p:nvSpPr>
        <p:spPr>
          <a:xfrm>
            <a:off x="3459364" y="5435400"/>
            <a:ext cx="52701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</a:rPr>
              <a:t>*Circuit designed with the aid of Kelvin Stokes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3489066" y="287950"/>
            <a:ext cx="5210700" cy="1224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Basic Algorithm</a:t>
            </a:r>
          </a:p>
        </p:txBody>
      </p:sp>
      <p:sp>
        <p:nvSpPr>
          <p:cNvPr id="186" name="Shape 186"/>
          <p:cNvSpPr txBox="1"/>
          <p:nvPr>
            <p:ph idx="2" type="body"/>
          </p:nvPr>
        </p:nvSpPr>
        <p:spPr>
          <a:xfrm>
            <a:off x="1205525" y="1635050"/>
            <a:ext cx="9173400" cy="4478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1.Check voltage every X minutes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2. If volts is close to critical voltage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US"/>
              <a:t>then signal a modem to send message</a:t>
            </a:r>
          </a:p>
          <a:p>
            <a:pPr indent="0" lvl="0" marL="177800" rtl="0">
              <a:spcBef>
                <a:spcPts val="0"/>
              </a:spcBef>
              <a:buNone/>
            </a:pPr>
            <a:r>
              <a:rPr lang="en-US"/>
              <a:t>3. Message is sent to the user</a:t>
            </a:r>
          </a:p>
          <a:p>
            <a:pPr indent="0" lvl="0" marL="177800" rtl="0">
              <a:spcBef>
                <a:spcPts val="0"/>
              </a:spcBef>
              <a:buNone/>
            </a:pPr>
            <a:r>
              <a:rPr lang="en-US"/>
              <a:t>4. If the user replies “Yes” then disconnect the battery using the latching relay. ← (possible upgrade)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1218883" y="208712"/>
            <a:ext cx="10360500" cy="1224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Determined Battery Threshold 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7465475" y="2973400"/>
            <a:ext cx="2896200" cy="10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>
                <a:solidFill>
                  <a:srgbClr val="FFFFFF"/>
                </a:solidFill>
              </a:rPr>
              <a:t>Danger at 12.1 V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2400">
                <a:solidFill>
                  <a:srgbClr val="FFFFFF"/>
                </a:solidFill>
              </a:rPr>
              <a:t>Critical at 11.8 V</a:t>
            </a:r>
          </a:p>
        </p:txBody>
      </p:sp>
      <p:pic>
        <p:nvPicPr>
          <p:cNvPr descr="Image result for lead acid battery voltage vs charge" id="194" name="Shape 194"/>
          <p:cNvPicPr preferRelativeResize="0"/>
          <p:nvPr/>
        </p:nvPicPr>
        <p:blipFill rotWithShape="1">
          <a:blip r:embed="rId3">
            <a:alphaModFix/>
          </a:blip>
          <a:srcRect b="0" l="2823" r="23658" t="35620"/>
          <a:stretch/>
        </p:blipFill>
        <p:spPr>
          <a:xfrm>
            <a:off x="1435399" y="1993925"/>
            <a:ext cx="5632275" cy="301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3696287" y="707200"/>
            <a:ext cx="40629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rIns="121875" tIns="609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Teams</a:t>
            </a:r>
          </a:p>
        </p:txBody>
      </p:sp>
      <p:sp>
        <p:nvSpPr>
          <p:cNvPr descr="An empty placeholder to add an image. Click on the placeholder and select the image that you wish to add." id="200" name="Shape 200"/>
          <p:cNvSpPr/>
          <p:nvPr>
            <p:ph idx="2" type="pic"/>
          </p:nvPr>
        </p:nvSpPr>
        <p:spPr>
          <a:xfrm>
            <a:off x="1822975" y="443350"/>
            <a:ext cx="8351100" cy="3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har char="■"/>
            </a:pPr>
            <a:r>
              <a:rPr lang="en-US"/>
              <a:t>Arduino Programming 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Font typeface="Calibri"/>
              <a:buChar char="■"/>
            </a:pPr>
            <a:r>
              <a:rPr lang="en-US"/>
              <a:t>Circuit Integration (BOB VMS coordinator)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Font typeface="Calibri"/>
              <a:buChar char="■"/>
            </a:pPr>
            <a:r>
              <a:rPr lang="en-US"/>
              <a:t>Device Communications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Font typeface="Calibri"/>
              <a:buChar char="■"/>
            </a:pPr>
            <a:r>
              <a:rPr lang="en-US"/>
              <a:t>Project Management (Mike Hegedus)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idx="1" type="body"/>
          </p:nvPr>
        </p:nvSpPr>
        <p:spPr>
          <a:xfrm>
            <a:off x="1282832" y="584200"/>
            <a:ext cx="4062900" cy="1930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/>
              <a:t>Future work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3600"/>
          </a:p>
        </p:txBody>
      </p:sp>
      <p:sp>
        <p:nvSpPr>
          <p:cNvPr id="207" name="Shape 207"/>
          <p:cNvSpPr/>
          <p:nvPr>
            <p:ph idx="2" type="pic"/>
          </p:nvPr>
        </p:nvSpPr>
        <p:spPr>
          <a:xfrm>
            <a:off x="1282825" y="1850700"/>
            <a:ext cx="8613900" cy="31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06400" lvl="0" marL="457200" rtl="0">
              <a:spcBef>
                <a:spcPts val="0"/>
              </a:spcBef>
              <a:buSzPct val="100000"/>
              <a:buChar char="❏"/>
            </a:pPr>
            <a:r>
              <a:rPr lang="en-US"/>
              <a:t>Learn how to program the arduino to communicate with the modem </a:t>
            </a:r>
          </a:p>
          <a:p>
            <a:pPr indent="-406400" lvl="0" marL="457200" rtl="0">
              <a:spcBef>
                <a:spcPts val="0"/>
              </a:spcBef>
              <a:buSzPct val="100000"/>
              <a:buChar char="❏"/>
            </a:pPr>
            <a:r>
              <a:rPr lang="en-US"/>
              <a:t>Calculate and perfect circuit design </a:t>
            </a:r>
          </a:p>
          <a:p>
            <a:pPr indent="-406400" lvl="0" marL="457200" rtl="0">
              <a:spcBef>
                <a:spcPts val="0"/>
              </a:spcBef>
              <a:buSzPct val="100000"/>
              <a:buChar char="❏"/>
            </a:pPr>
            <a:r>
              <a:rPr lang="en-US"/>
              <a:t>Build lab proof of concept </a:t>
            </a:r>
          </a:p>
          <a:p>
            <a:pPr indent="-406400" lvl="0" marL="457200" rtl="0">
              <a:spcBef>
                <a:spcPts val="0"/>
              </a:spcBef>
              <a:buSzPct val="100000"/>
              <a:buChar char="❏"/>
            </a:pPr>
            <a:r>
              <a:rPr lang="en-US"/>
              <a:t>Debugging</a:t>
            </a:r>
          </a:p>
          <a:p>
            <a:pPr indent="-406400" lvl="0" marL="457200" rtl="0">
              <a:spcBef>
                <a:spcPts val="0"/>
              </a:spcBef>
              <a:buSzPct val="100000"/>
              <a:buChar char="❏"/>
            </a:pPr>
            <a:r>
              <a:rPr lang="en-US"/>
              <a:t>Possibly include remote battery disabler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1270558" y="274637"/>
            <a:ext cx="10360500" cy="1224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Acknowledgments</a:t>
            </a:r>
          </a:p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1186908" y="1701797"/>
            <a:ext cx="10360500" cy="44622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algn="just">
              <a:spcBef>
                <a:spcPts val="0"/>
              </a:spcBef>
              <a:buNone/>
            </a:pPr>
            <a:r>
              <a:rPr lang="en-US"/>
              <a:t>We would like to thank Mike Hegedus for his comments and contributions. Further thanks to Kelvin Stokes for his contributions.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4198500" y="973125"/>
            <a:ext cx="4062900" cy="584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-US"/>
              <a:t>Thanks for Listening! ;-)</a:t>
            </a:r>
          </a:p>
          <a:p>
            <a:pPr lvl="0" algn="l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1" name="Shape 221"/>
          <p:cNvSpPr txBox="1"/>
          <p:nvPr>
            <p:ph idx="2" type="body"/>
          </p:nvPr>
        </p:nvSpPr>
        <p:spPr>
          <a:xfrm>
            <a:off x="1139212" y="1035525"/>
            <a:ext cx="9453900" cy="4268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177800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2875" y="1087200"/>
            <a:ext cx="5928100" cy="563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4158800" y="726274"/>
            <a:ext cx="40629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rIns="121875" tIns="609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Calibri"/>
              <a:buNone/>
            </a:pPr>
            <a:r>
              <a:rPr lang="en-US"/>
              <a:t>Questions?</a:t>
            </a:r>
          </a:p>
        </p:txBody>
      </p:sp>
      <p:sp>
        <p:nvSpPr>
          <p:cNvPr id="228" name="Shape 228"/>
          <p:cNvSpPr txBox="1"/>
          <p:nvPr>
            <p:ph idx="2" type="body"/>
          </p:nvPr>
        </p:nvSpPr>
        <p:spPr>
          <a:xfrm>
            <a:off x="2398250" y="1631800"/>
            <a:ext cx="7584000" cy="45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rIns="121875" tIns="60925">
            <a:noAutofit/>
          </a:bodyPr>
          <a:lstStyle/>
          <a:p>
            <a:pPr indent="-304747" lvl="0" marL="304747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None/>
            </a:pPr>
            <a:r>
              <a:rPr lang="en-US"/>
              <a:t>INSERT PIC </a:t>
            </a:r>
          </a:p>
        </p:txBody>
      </p:sp>
      <p:pic>
        <p:nvPicPr>
          <p:cNvPr id="229" name="Shape 229"/>
          <p:cNvPicPr preferRelativeResize="0"/>
          <p:nvPr/>
        </p:nvPicPr>
        <p:blipFill rotWithShape="1">
          <a:blip r:embed="rId3">
            <a:alphaModFix/>
          </a:blip>
          <a:srcRect b="10563" l="16631" r="17552" t="15820"/>
          <a:stretch/>
        </p:blipFill>
        <p:spPr>
          <a:xfrm>
            <a:off x="0" y="0"/>
            <a:ext cx="12188826" cy="692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1218883" y="274637"/>
            <a:ext cx="10360500" cy="1223962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rIns="121875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/>
              <a:t>Presentation Outline</a:t>
            </a:r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1218883" y="1701797"/>
            <a:ext cx="10360500" cy="4462272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rIns="121875" tIns="60925">
            <a:noAutofit/>
          </a:bodyPr>
          <a:lstStyle/>
          <a:p>
            <a:pPr indent="-304746" lvl="0" marL="30474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/>
              <a:t>Problem and Solution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746" lvl="0" marL="30474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/>
              <a:t>The Project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746" lvl="0" marL="30474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/>
              <a:t>Current State 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746" lvl="0" marL="30474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/>
              <a:t>Future Work </a:t>
            </a: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1421475" y="325932"/>
            <a:ext cx="88044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rIns="121875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/>
              <a:t>The Problem </a:t>
            </a:r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975" y="1670300"/>
            <a:ext cx="2606625" cy="256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adbattery.jpg"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3918" y="1670299"/>
            <a:ext cx="4481182" cy="2598737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/>
          <p:nvPr/>
        </p:nvSpPr>
        <p:spPr>
          <a:xfrm>
            <a:off x="9198400" y="1670300"/>
            <a:ext cx="2176800" cy="29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 txBox="1"/>
          <p:nvPr>
            <p:ph idx="4294967295" type="body"/>
          </p:nvPr>
        </p:nvSpPr>
        <p:spPr>
          <a:xfrm>
            <a:off x="1357950" y="4534250"/>
            <a:ext cx="8742600" cy="246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US"/>
              <a:t>Car battery drains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Owner is unaware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Battery dies, car is unusable</a:t>
            </a:r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1218883" y="274637"/>
            <a:ext cx="10360500" cy="1223962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rIns="121875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/>
              <a:t>The Solution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2123607" y="1798900"/>
            <a:ext cx="7941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rIns="121875" tIns="609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lang="en-US">
                <a:solidFill>
                  <a:srgbClr val="FFFFFF"/>
                </a:solidFill>
              </a:rPr>
              <a:t>Notify user prior to </a:t>
            </a:r>
            <a:r>
              <a:rPr lang="en-US">
                <a:solidFill>
                  <a:srgbClr val="FFFFFF"/>
                </a:solidFill>
              </a:rPr>
              <a:t>battery failure</a:t>
            </a:r>
          </a:p>
        </p:txBody>
      </p:sp>
      <p:pic>
        <p:nvPicPr>
          <p:cNvPr descr="1*c3cQvYJrVezv_Az0CoDcbA.jpeg"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496" y="3013600"/>
            <a:ext cx="5139849" cy="252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1244633" y="3250687"/>
            <a:ext cx="10360500" cy="1224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/>
              <a:t>(BOB VMS)</a:t>
            </a:r>
          </a:p>
        </p:txBody>
      </p:sp>
      <p:sp>
        <p:nvSpPr>
          <p:cNvPr id="134" name="Shape 134"/>
          <p:cNvSpPr txBox="1"/>
          <p:nvPr>
            <p:ph idx="2" type="body"/>
          </p:nvPr>
        </p:nvSpPr>
        <p:spPr>
          <a:xfrm>
            <a:off x="1148905" y="1701750"/>
            <a:ext cx="9699600" cy="3454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5400"/>
              <a:t>Bolt-On Battery Vitality Monitoring System </a:t>
            </a:r>
          </a:p>
          <a:p>
            <a:pPr lv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Requirements </a:t>
            </a:r>
          </a:p>
        </p:txBody>
      </p:sp>
      <p:sp>
        <p:nvSpPr>
          <p:cNvPr id="141" name="Shape 141"/>
          <p:cNvSpPr txBox="1"/>
          <p:nvPr>
            <p:ph idx="2" type="body"/>
          </p:nvPr>
        </p:nvSpPr>
        <p:spPr>
          <a:xfrm>
            <a:off x="1218883" y="1916175"/>
            <a:ext cx="5078700" cy="3454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US"/>
              <a:t>Measure battery health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Determine when to alert user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Alert user</a:t>
            </a:r>
          </a:p>
          <a:p>
            <a:pPr indent="-228600" lvl="0" marL="457200">
              <a:spcBef>
                <a:spcPts val="0"/>
              </a:spcBef>
            </a:pPr>
            <a:r>
              <a:rPr lang="en-US"/>
              <a:t>Avoid draining the car battery </a:t>
            </a:r>
          </a:p>
        </p:txBody>
      </p:sp>
      <p:pic>
        <p:nvPicPr>
          <p:cNvPr descr="stacks_image_648.jpg"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8475" y="2158874"/>
            <a:ext cx="4630899" cy="2969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r-battery.jpg"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624" y="859325"/>
            <a:ext cx="2392525" cy="1992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15b4656ce395f8a38000000.png" id="149" name="Shape 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1300" y="2302362"/>
            <a:ext cx="2711450" cy="1992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Shape 150"/>
          <p:cNvCxnSpPr/>
          <p:nvPr/>
        </p:nvCxnSpPr>
        <p:spPr>
          <a:xfrm>
            <a:off x="2537333" y="3339437"/>
            <a:ext cx="619800" cy="179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1" name="Shape 151"/>
          <p:cNvCxnSpPr/>
          <p:nvPr/>
        </p:nvCxnSpPr>
        <p:spPr>
          <a:xfrm>
            <a:off x="5858958" y="4533900"/>
            <a:ext cx="717300" cy="2457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descr="China_GSM__Modem20084171207202.jpg" id="152" name="Shape 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5474" y="3732562"/>
            <a:ext cx="1899547" cy="199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/>
          <p:nvPr/>
        </p:nvSpPr>
        <p:spPr>
          <a:xfrm>
            <a:off x="2210862" y="74100"/>
            <a:ext cx="50523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4000">
                <a:solidFill>
                  <a:srgbClr val="FFFFFF"/>
                </a:solidFill>
              </a:rPr>
              <a:t>Process</a:t>
            </a:r>
          </a:p>
        </p:txBody>
      </p:sp>
      <p:cxnSp>
        <p:nvCxnSpPr>
          <p:cNvPr id="154" name="Shape 154"/>
          <p:cNvCxnSpPr/>
          <p:nvPr/>
        </p:nvCxnSpPr>
        <p:spPr>
          <a:xfrm>
            <a:off x="8756558" y="5832000"/>
            <a:ext cx="626700" cy="2844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descr="phone-call_318-62608.jpg" id="155" name="Shape 1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84825" y="4533900"/>
            <a:ext cx="1992999" cy="199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/>
        </p:nvSpPr>
        <p:spPr>
          <a:xfrm>
            <a:off x="6705475" y="1306150"/>
            <a:ext cx="4931700" cy="16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406400" lvl="0" marL="457200" rtl="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AutoNum type="arabicPeriod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Car battery holds voltage</a:t>
            </a:r>
          </a:p>
          <a:p>
            <a:pPr indent="-406400" lvl="0" marL="457200" rtl="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AutoNum type="arabicPeriod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Microcontroller reads voltage, prompts modem</a:t>
            </a:r>
          </a:p>
          <a:p>
            <a:pPr indent="-406400" lvl="0" marL="457200" rtl="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AutoNum type="arabicPeriod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Modem sends message </a:t>
            </a:r>
          </a:p>
          <a:p>
            <a:pPr indent="-406400" lvl="0" marL="457200" rtl="0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Calibri"/>
              <a:buAutoNum type="arabicPeriod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Owner is notified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1218883" y="114762"/>
            <a:ext cx="10360500" cy="1224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Current Progress</a:t>
            </a:r>
          </a:p>
        </p:txBody>
      </p:sp>
      <p:sp>
        <p:nvSpPr>
          <p:cNvPr id="163" name="Shape 163"/>
          <p:cNvSpPr txBox="1"/>
          <p:nvPr/>
        </p:nvSpPr>
        <p:spPr>
          <a:xfrm>
            <a:off x="900800" y="1554450"/>
            <a:ext cx="8779800" cy="37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>
              <a:spcBef>
                <a:spcPts val="0"/>
              </a:spcBef>
              <a:buClr>
                <a:schemeClr val="accent1"/>
              </a:buClr>
              <a:buSzPct val="100000"/>
              <a:buChar char="❏"/>
            </a:pPr>
            <a:r>
              <a:rPr lang="en-US" sz="3000">
                <a:solidFill>
                  <a:schemeClr val="lt1"/>
                </a:solidFill>
              </a:rPr>
              <a:t>Purchased hardware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  <a:p>
            <a:pPr indent="-419100" lvl="0" marL="457200" rtl="0">
              <a:spcBef>
                <a:spcPts val="0"/>
              </a:spcBef>
              <a:buClr>
                <a:schemeClr val="accent1"/>
              </a:buClr>
              <a:buSzPct val="100000"/>
              <a:buChar char="❏"/>
            </a:pPr>
            <a:r>
              <a:rPr lang="en-US" sz="3000">
                <a:solidFill>
                  <a:srgbClr val="FFFFFF"/>
                </a:solidFill>
              </a:rPr>
              <a:t>Created rough circuit diagram and code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>
              <a:spcBef>
                <a:spcPts val="0"/>
              </a:spcBef>
              <a:buClr>
                <a:schemeClr val="accent1"/>
              </a:buClr>
              <a:buSzPct val="100000"/>
              <a:buChar char="❏"/>
            </a:pPr>
            <a:r>
              <a:rPr lang="en-US" sz="3000">
                <a:solidFill>
                  <a:schemeClr val="lt1"/>
                </a:solidFill>
              </a:rPr>
              <a:t>Determined battery threshold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>
              <a:spcBef>
                <a:spcPts val="0"/>
              </a:spcBef>
              <a:buClr>
                <a:schemeClr val="accent1"/>
              </a:buClr>
              <a:buSzPct val="100000"/>
              <a:buChar char="❏"/>
            </a:pPr>
            <a:r>
              <a:rPr lang="en-US" sz="3000">
                <a:solidFill>
                  <a:srgbClr val="FFFFFF"/>
                </a:solidFill>
              </a:rPr>
              <a:t>Established teams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1218883" y="274637"/>
            <a:ext cx="10360500" cy="1224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Purchased hardware </a:t>
            </a:r>
          </a:p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1218875" y="2174700"/>
            <a:ext cx="5082600" cy="2508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-228600" lvl="0" marL="457200" rtl="0">
              <a:spcBef>
                <a:spcPts val="1600"/>
              </a:spcBef>
              <a:buChar char="❏"/>
            </a:pPr>
            <a:r>
              <a:rPr lang="en-US">
                <a:solidFill>
                  <a:schemeClr val="lt1"/>
                </a:solidFill>
              </a:rPr>
              <a:t>Arduino microcontroller </a:t>
            </a:r>
          </a:p>
          <a:p>
            <a:pPr indent="-228600" lvl="0" marL="457200" rtl="0">
              <a:spcBef>
                <a:spcPts val="1600"/>
              </a:spcBef>
              <a:buChar char="❏"/>
            </a:pPr>
            <a:r>
              <a:rPr lang="en-US">
                <a:solidFill>
                  <a:schemeClr val="lt1"/>
                </a:solidFill>
              </a:rPr>
              <a:t>Resistors</a:t>
            </a:r>
          </a:p>
          <a:p>
            <a:pPr indent="-228600" lvl="0" marL="457200" rtl="0">
              <a:spcBef>
                <a:spcPts val="1600"/>
              </a:spcBef>
              <a:buChar char="❏"/>
            </a:pPr>
            <a:r>
              <a:rPr lang="en-US">
                <a:solidFill>
                  <a:schemeClr val="lt1"/>
                </a:solidFill>
              </a:rPr>
              <a:t>LEDs </a:t>
            </a:r>
          </a:p>
          <a:p>
            <a:pPr indent="-228600" lvl="0" marL="457200" rtl="0">
              <a:spcBef>
                <a:spcPts val="1600"/>
              </a:spcBef>
              <a:buChar char="❏"/>
            </a:pPr>
            <a:r>
              <a:rPr lang="en-US">
                <a:solidFill>
                  <a:schemeClr val="lt1"/>
                </a:solidFill>
              </a:rPr>
              <a:t>Mosfet </a:t>
            </a:r>
          </a:p>
          <a:p>
            <a:pPr indent="-228600" lvl="0" marL="457200" rtl="0">
              <a:spcBef>
                <a:spcPts val="1600"/>
              </a:spcBef>
              <a:buChar char="❏"/>
            </a:pPr>
            <a:r>
              <a:rPr lang="en-US">
                <a:solidFill>
                  <a:schemeClr val="lt1"/>
                </a:solidFill>
              </a:rPr>
              <a:t>Battery snap </a:t>
            </a:r>
          </a:p>
          <a:p>
            <a:pPr indent="-228600" lvl="0" marL="457200">
              <a:spcBef>
                <a:spcPts val="1600"/>
              </a:spcBef>
              <a:buChar char="❏"/>
            </a:pPr>
            <a:r>
              <a:rPr lang="en-US">
                <a:solidFill>
                  <a:schemeClr val="lt1"/>
                </a:solidFill>
              </a:rPr>
              <a:t>Modem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14881199_1415273285157283_1043877683_o.jpg" id="171" name="Shape 171"/>
          <p:cNvPicPr preferRelativeResize="0"/>
          <p:nvPr/>
        </p:nvPicPr>
        <p:blipFill rotWithShape="1">
          <a:blip r:embed="rId3">
            <a:alphaModFix/>
          </a:blip>
          <a:srcRect b="8563" l="0" r="0" t="2792"/>
          <a:stretch/>
        </p:blipFill>
        <p:spPr>
          <a:xfrm>
            <a:off x="6892925" y="434675"/>
            <a:ext cx="3659574" cy="576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 16x9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